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410" r:id="rId5"/>
    <p:sldId id="383" r:id="rId6"/>
    <p:sldId id="391" r:id="rId7"/>
    <p:sldId id="408" r:id="rId8"/>
    <p:sldId id="419" r:id="rId9"/>
    <p:sldId id="411" r:id="rId10"/>
    <p:sldId id="420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21" r:id="rId1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8BB61-5460-42F9-8ABD-32571BAC32BD}" v="20" dt="2024-06-08T17:56:06.232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27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26024186-F834-475C-87E8-2BDD0E0CD34D}" type="datetime1">
              <a:rPr lang="de-DE" smtClean="0"/>
              <a:t>20.06.2024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E2C230DF-5933-439D-898F-38E9AC9BA68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8" name="Kopfzeilenplatzhalt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92C0A1D8-3EBE-454B-B392-E1E4A1635681}" type="datetime1">
              <a:rPr lang="de-DE" smtClean="0"/>
              <a:pPr/>
              <a:t>20.06.2024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A89C7E07-3C67-C64C-8DA0-0404F630397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85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Tab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ihand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457200" indent="0">
              <a:spcBef>
                <a:spcPts val="1800"/>
              </a:spcBef>
              <a:buNone/>
              <a:defRPr lang="de-DE" sz="2000"/>
            </a:lvl2pPr>
            <a:lvl3pPr marL="914400" indent="0">
              <a:spcBef>
                <a:spcPts val="1800"/>
              </a:spcBef>
              <a:buNone/>
              <a:defRPr lang="de-DE" sz="2000"/>
            </a:lvl3pPr>
            <a:lvl4pPr marL="1371600" indent="0">
              <a:spcBef>
                <a:spcPts val="1800"/>
              </a:spcBef>
              <a:buNone/>
              <a:defRPr lang="de-DE" sz="2000"/>
            </a:lvl4pPr>
            <a:lvl5pPr marL="1828800" indent="0">
              <a:spcBef>
                <a:spcPts val="1800"/>
              </a:spcBef>
              <a:buNone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>
              <a:spcBef>
                <a:spcPts val="18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9" name="Tabellenplatzhalt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hu-HU"/>
              <a:t>Táblázat beszúrásához kattintson az ikonra</a:t>
            </a:r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 spc="50" baseline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de-DE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/>
              <a:t>Kép beszúrásához kattintson az ikonra</a:t>
            </a:r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hu-HU"/>
              <a:t>Kép beszúrásához kattintson az ikonra</a:t>
            </a:r>
            <a:endParaRPr lang="de-DE"/>
          </a:p>
        </p:txBody>
      </p: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ihand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9436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8" name="Freihand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9" name="Freihand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de-DE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de-DE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de-DE" sz="2000"/>
            </a:lvl3pPr>
            <a:lvl4pPr marL="1371600" indent="0">
              <a:spcBef>
                <a:spcPts val="1800"/>
              </a:spcBef>
              <a:buFont typeface="+mj-lt"/>
              <a:buNone/>
              <a:defRPr lang="de-DE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endParaRPr lang="de-DE" dirty="0"/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/>
              <a:t>Kép beszúrásához kattintson az ikonra</a:t>
            </a:r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de-DE" dirty="0">
              <a:latin typeface="+mn-lt"/>
            </a:endParaRPr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de-DE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de-DE">
          <a:solidFill>
            <a:schemeClr val="tx2"/>
          </a:solidFill>
        </a:defRPr>
      </a:lvl2pPr>
      <a:lvl3pPr eaLnBrk="1" hangingPunct="1">
        <a:defRPr lang="de-DE">
          <a:solidFill>
            <a:schemeClr val="tx2"/>
          </a:solidFill>
        </a:defRPr>
      </a:lvl3pPr>
      <a:lvl4pPr eaLnBrk="1" hangingPunct="1">
        <a:defRPr lang="de-DE">
          <a:solidFill>
            <a:schemeClr val="tx2"/>
          </a:solidFill>
        </a:defRPr>
      </a:lvl4pPr>
      <a:lvl5pPr eaLnBrk="1" hangingPunct="1">
        <a:defRPr lang="de-DE">
          <a:solidFill>
            <a:schemeClr val="tx2"/>
          </a:solidFill>
        </a:defRPr>
      </a:lvl5pPr>
      <a:lvl6pPr eaLnBrk="1" hangingPunct="1">
        <a:defRPr lang="de-DE">
          <a:solidFill>
            <a:schemeClr val="tx2"/>
          </a:solidFill>
        </a:defRPr>
      </a:lvl6pPr>
      <a:lvl7pPr eaLnBrk="1" hangingPunct="1">
        <a:defRPr lang="de-DE">
          <a:solidFill>
            <a:schemeClr val="tx2"/>
          </a:solidFill>
        </a:defRPr>
      </a:lvl7pPr>
      <a:lvl8pPr eaLnBrk="1" hangingPunct="1">
        <a:defRPr lang="de-DE">
          <a:solidFill>
            <a:schemeClr val="tx2"/>
          </a:solidFill>
        </a:defRPr>
      </a:lvl8pPr>
      <a:lvl9pPr eaLnBrk="1" hangingPunct="1">
        <a:defRPr lang="de-DE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964" y="411479"/>
            <a:ext cx="7920340" cy="329184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hu-HU" dirty="0"/>
              <a:t>Salzburg, </a:t>
            </a:r>
            <a:r>
              <a:rPr lang="hu-HU" dirty="0" err="1"/>
              <a:t>Privatgymnasium</a:t>
            </a:r>
            <a:r>
              <a:rPr lang="hu-HU" dirty="0"/>
              <a:t> </a:t>
            </a:r>
            <a:r>
              <a:rPr lang="hu-HU" dirty="0" err="1"/>
              <a:t>der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Herz-Jesu-Missionare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94CDE-DCF6-96ED-B739-95F69AD1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b="1" dirty="0" err="1"/>
              <a:t>Religionen</a:t>
            </a:r>
            <a:r>
              <a:rPr lang="hu-HU" sz="4400" b="1" dirty="0"/>
              <a:t> und </a:t>
            </a:r>
            <a:r>
              <a:rPr lang="hu-HU" sz="4400" b="1" dirty="0" err="1"/>
              <a:t>Weltanschauungen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BA564-0006-679A-5509-0B057C40A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129" y="2686957"/>
            <a:ext cx="3091868" cy="3981471"/>
          </a:xfrm>
        </p:spPr>
        <p:txBody>
          <a:bodyPr>
            <a:normAutofit/>
          </a:bodyPr>
          <a:lstStyle/>
          <a:p>
            <a:r>
              <a:rPr lang="hu-HU" sz="2200" dirty="0"/>
              <a:t>5. osztály</a:t>
            </a:r>
          </a:p>
          <a:p>
            <a:r>
              <a:rPr lang="hu-HU" sz="2200" dirty="0"/>
              <a:t>Mi a vallás</a:t>
            </a:r>
          </a:p>
          <a:p>
            <a:r>
              <a:rPr lang="hu-HU" sz="2200" dirty="0"/>
              <a:t>Vallások a világban</a:t>
            </a:r>
          </a:p>
          <a:p>
            <a:r>
              <a:rPr lang="hu-HU" sz="2200" dirty="0"/>
              <a:t>Vallások Ausztriában</a:t>
            </a:r>
          </a:p>
          <a:p>
            <a:r>
              <a:rPr lang="hu-HU" sz="2200" dirty="0"/>
              <a:t>Tradicionális vallások</a:t>
            </a:r>
            <a:r>
              <a:rPr lang="de-DE" sz="1200" b="0" dirty="0">
                <a:effectLst/>
              </a:rPr>
              <a:t> </a:t>
            </a:r>
            <a:endParaRPr lang="hu-HU" sz="1600" b="0" dirty="0">
              <a:effectLst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7D00B7D-1E47-862C-86A9-EEFC4EEB3582}"/>
              </a:ext>
            </a:extLst>
          </p:cNvPr>
          <p:cNvSpPr txBox="1">
            <a:spLocks/>
          </p:cNvSpPr>
          <p:nvPr/>
        </p:nvSpPr>
        <p:spPr>
          <a:xfrm>
            <a:off x="3232456" y="2686957"/>
            <a:ext cx="3091868" cy="3817699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6. osztály</a:t>
            </a:r>
          </a:p>
          <a:p>
            <a:r>
              <a:rPr lang="hu-HU" sz="2200" dirty="0"/>
              <a:t>Zsidók</a:t>
            </a:r>
          </a:p>
          <a:p>
            <a:r>
              <a:rPr lang="hu-HU" sz="2200" dirty="0"/>
              <a:t>Iszlám</a:t>
            </a:r>
          </a:p>
          <a:p>
            <a:r>
              <a:rPr lang="hu-HU" sz="2200" dirty="0"/>
              <a:t>Párbeszéd és tolerancia</a:t>
            </a:r>
          </a:p>
          <a:p>
            <a:endParaRPr lang="hu-HU" sz="2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25579FC-A7CB-946B-EE7F-BC1E1C049416}"/>
              </a:ext>
            </a:extLst>
          </p:cNvPr>
          <p:cNvSpPr txBox="1">
            <a:spLocks/>
          </p:cNvSpPr>
          <p:nvPr/>
        </p:nvSpPr>
        <p:spPr>
          <a:xfrm>
            <a:off x="5427260" y="2686957"/>
            <a:ext cx="2951525" cy="3708517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7. osztály</a:t>
            </a:r>
          </a:p>
          <a:p>
            <a:r>
              <a:rPr lang="hu-HU" sz="2200" dirty="0"/>
              <a:t>Lelkiség és misztikum</a:t>
            </a:r>
          </a:p>
          <a:p>
            <a:r>
              <a:rPr lang="hu-HU" sz="2200" dirty="0"/>
              <a:t>Misztikum a zsidóságban, Iszlámban, hinduizmusban, buddhizmusban</a:t>
            </a:r>
          </a:p>
          <a:p>
            <a:r>
              <a:rPr lang="hu-HU" sz="2200" dirty="0"/>
              <a:t>Kína </a:t>
            </a:r>
          </a:p>
          <a:p>
            <a:r>
              <a:rPr lang="hu-HU" sz="2200" dirty="0"/>
              <a:t>Reinkarnáció, feltámadás?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CC20C38-934A-7B3F-2B30-600920819053}"/>
              </a:ext>
            </a:extLst>
          </p:cNvPr>
          <p:cNvSpPr txBox="1">
            <a:spLocks/>
          </p:cNvSpPr>
          <p:nvPr/>
        </p:nvSpPr>
        <p:spPr>
          <a:xfrm>
            <a:off x="8659293" y="3314754"/>
            <a:ext cx="2951525" cy="3817699"/>
          </a:xfrm>
          <a:prstGeom prst="rect">
            <a:avLst/>
          </a:prstGeom>
          <a:solidFill>
            <a:schemeClr val="tx1"/>
          </a:solidFill>
          <a:effectLst>
            <a:glow rad="12700">
              <a:schemeClr val="accent1">
                <a:alpha val="40000"/>
              </a:schemeClr>
            </a:glow>
          </a:effectLst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8. osztály</a:t>
            </a:r>
          </a:p>
          <a:p>
            <a:r>
              <a:rPr lang="hu-HU" sz="2200" dirty="0"/>
              <a:t>Modern vallás</a:t>
            </a:r>
          </a:p>
          <a:p>
            <a:r>
              <a:rPr lang="hu-HU" sz="2200" dirty="0"/>
              <a:t>Egyház a XX. században</a:t>
            </a:r>
          </a:p>
        </p:txBody>
      </p:sp>
    </p:spTree>
    <p:extLst>
      <p:ext uri="{BB962C8B-B14F-4D97-AF65-F5344CB8AC3E}">
        <p14:creationId xmlns:p14="http://schemas.microsoft.com/office/powerpoint/2010/main" val="3980723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94CDE-DCF6-96ED-B739-95F69AD1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b="1" dirty="0" err="1"/>
              <a:t>Heils</a:t>
            </a:r>
            <a:r>
              <a:rPr lang="hu-HU" sz="4400" b="1" dirty="0"/>
              <a:t>- und </a:t>
            </a:r>
            <a:r>
              <a:rPr lang="hu-HU" sz="4400" b="1" dirty="0" err="1"/>
              <a:t>Unheilserfahrungen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BA564-0006-679A-5509-0B057C40A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129" y="2686957"/>
            <a:ext cx="3091868" cy="3981471"/>
          </a:xfrm>
        </p:spPr>
        <p:txBody>
          <a:bodyPr>
            <a:normAutofit/>
          </a:bodyPr>
          <a:lstStyle/>
          <a:p>
            <a:r>
              <a:rPr lang="hu-HU" sz="2200" dirty="0"/>
              <a:t>5. osztály</a:t>
            </a:r>
          </a:p>
          <a:p>
            <a:r>
              <a:rPr lang="hu-HU" sz="2200" dirty="0"/>
              <a:t>Boldogság és boldogtalanság</a:t>
            </a:r>
          </a:p>
          <a:p>
            <a:r>
              <a:rPr lang="hu-HU" sz="2200" dirty="0"/>
              <a:t>Boldogság az Ószövetségben</a:t>
            </a:r>
          </a:p>
          <a:p>
            <a:r>
              <a:rPr lang="hu-HU" sz="2200" dirty="0"/>
              <a:t>Egy jobb világ látomásai</a:t>
            </a:r>
          </a:p>
          <a:p>
            <a:r>
              <a:rPr lang="hu-HU" sz="2200" dirty="0"/>
              <a:t>Isten királysága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7D00B7D-1E47-862C-86A9-EEFC4EEB3582}"/>
              </a:ext>
            </a:extLst>
          </p:cNvPr>
          <p:cNvSpPr txBox="1">
            <a:spLocks/>
          </p:cNvSpPr>
          <p:nvPr/>
        </p:nvSpPr>
        <p:spPr>
          <a:xfrm>
            <a:off x="3004132" y="2768842"/>
            <a:ext cx="3091868" cy="3817699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6. osztály</a:t>
            </a:r>
          </a:p>
          <a:p>
            <a:r>
              <a:rPr lang="hu-HU" sz="2200" dirty="0"/>
              <a:t>Biblia és társadalmi igazságszolgáltatás</a:t>
            </a:r>
          </a:p>
          <a:p>
            <a:r>
              <a:rPr lang="hu-HU" sz="2200" dirty="0"/>
              <a:t>Az egyház szociális feladata ma</a:t>
            </a:r>
          </a:p>
          <a:p>
            <a:r>
              <a:rPr lang="hu-HU" sz="2200" dirty="0"/>
              <a:t>Egészség – Üdvösség</a:t>
            </a:r>
          </a:p>
          <a:p>
            <a:r>
              <a:rPr lang="hu-HU" sz="2200" dirty="0"/>
              <a:t>Betegség, betegek szentsége</a:t>
            </a:r>
          </a:p>
          <a:p>
            <a:endParaRPr lang="hu-HU" sz="2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25579FC-A7CB-946B-EE7F-BC1E1C049416}"/>
              </a:ext>
            </a:extLst>
          </p:cNvPr>
          <p:cNvSpPr txBox="1">
            <a:spLocks/>
          </p:cNvSpPr>
          <p:nvPr/>
        </p:nvSpPr>
        <p:spPr>
          <a:xfrm>
            <a:off x="6096000" y="3147831"/>
            <a:ext cx="2951525" cy="3708517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7. osztály</a:t>
            </a:r>
          </a:p>
          <a:p>
            <a:r>
              <a:rPr lang="hu-HU" sz="2200" dirty="0"/>
              <a:t>Bűn</a:t>
            </a:r>
          </a:p>
          <a:p>
            <a:r>
              <a:rPr lang="hu-HU" sz="2200" dirty="0"/>
              <a:t>Bűnbocsánat</a:t>
            </a:r>
          </a:p>
          <a:p>
            <a:r>
              <a:rPr lang="hu-HU" sz="2200" dirty="0"/>
              <a:t>Bűnbocsánat szentsége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CC20C38-934A-7B3F-2B30-600920819053}"/>
              </a:ext>
            </a:extLst>
          </p:cNvPr>
          <p:cNvSpPr txBox="1">
            <a:spLocks/>
          </p:cNvSpPr>
          <p:nvPr/>
        </p:nvSpPr>
        <p:spPr>
          <a:xfrm>
            <a:off x="8659293" y="3314754"/>
            <a:ext cx="2951525" cy="3817699"/>
          </a:xfrm>
          <a:prstGeom prst="rect">
            <a:avLst/>
          </a:prstGeom>
          <a:solidFill>
            <a:schemeClr val="tx1"/>
          </a:solidFill>
          <a:effectLst>
            <a:glow rad="12700">
              <a:schemeClr val="accent1">
                <a:alpha val="40000"/>
              </a:schemeClr>
            </a:glow>
          </a:effectLst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8. osztály</a:t>
            </a:r>
          </a:p>
          <a:p>
            <a:r>
              <a:rPr lang="hu-HU" sz="2200" dirty="0"/>
              <a:t>A megváltó Jézus</a:t>
            </a:r>
          </a:p>
          <a:p>
            <a:r>
              <a:rPr lang="hu-HU" sz="2200" dirty="0"/>
              <a:t>Szenvedés</a:t>
            </a:r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64186757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94CDE-DCF6-96ED-B739-95F69AD1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b="1" dirty="0" err="1"/>
              <a:t>Freiheit</a:t>
            </a:r>
            <a:r>
              <a:rPr lang="hu-HU" sz="4400" b="1" dirty="0"/>
              <a:t> und </a:t>
            </a:r>
            <a:r>
              <a:rPr lang="hu-HU" sz="4400" b="1" dirty="0" err="1"/>
              <a:t>Zwänge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BA564-0006-679A-5509-0B057C40A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552" y="3643771"/>
            <a:ext cx="3091868" cy="3981471"/>
          </a:xfrm>
        </p:spPr>
        <p:txBody>
          <a:bodyPr>
            <a:normAutofit/>
          </a:bodyPr>
          <a:lstStyle/>
          <a:p>
            <a:r>
              <a:rPr lang="hu-HU" sz="2200" dirty="0"/>
              <a:t>5. osztály</a:t>
            </a:r>
          </a:p>
          <a:p>
            <a:r>
              <a:rPr lang="hu-HU" sz="2200" dirty="0"/>
              <a:t>Szabadság</a:t>
            </a:r>
          </a:p>
          <a:p>
            <a:r>
              <a:rPr lang="hu-HU" sz="2200" dirty="0"/>
              <a:t>Szabadság képei </a:t>
            </a:r>
          </a:p>
          <a:p>
            <a:r>
              <a:rPr lang="hu-HU" sz="2200" dirty="0"/>
              <a:t>A végső szabadulás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7D00B7D-1E47-862C-86A9-EEFC4EEB3582}"/>
              </a:ext>
            </a:extLst>
          </p:cNvPr>
          <p:cNvSpPr txBox="1">
            <a:spLocks/>
          </p:cNvSpPr>
          <p:nvPr/>
        </p:nvSpPr>
        <p:spPr>
          <a:xfrm>
            <a:off x="3268420" y="3643771"/>
            <a:ext cx="3091868" cy="3817699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6. osztály</a:t>
            </a:r>
          </a:p>
          <a:p>
            <a:r>
              <a:rPr lang="hu-HU" sz="2200" dirty="0"/>
              <a:t>Etika alapjai</a:t>
            </a:r>
          </a:p>
          <a:p>
            <a:r>
              <a:rPr lang="hu-HU" sz="2200" dirty="0"/>
              <a:t>Etikai kérdések (abortusz, eutanázia)</a:t>
            </a:r>
          </a:p>
          <a:p>
            <a:r>
              <a:rPr lang="hu-HU" sz="2200" dirty="0"/>
              <a:t>Biblia emberképe</a:t>
            </a:r>
          </a:p>
          <a:p>
            <a:endParaRPr lang="hu-HU" sz="22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25579FC-A7CB-946B-EE7F-BC1E1C049416}"/>
              </a:ext>
            </a:extLst>
          </p:cNvPr>
          <p:cNvSpPr txBox="1">
            <a:spLocks/>
          </p:cNvSpPr>
          <p:nvPr/>
        </p:nvSpPr>
        <p:spPr>
          <a:xfrm>
            <a:off x="6096000" y="3643771"/>
            <a:ext cx="2951525" cy="3708517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7. osztály</a:t>
            </a:r>
          </a:p>
          <a:p>
            <a:r>
              <a:rPr lang="hu-HU" sz="2200" dirty="0"/>
              <a:t>Próféták</a:t>
            </a:r>
          </a:p>
          <a:p>
            <a:r>
              <a:rPr lang="hu-HU" sz="2200" dirty="0"/>
              <a:t>Katolikus szociális tanítás</a:t>
            </a:r>
          </a:p>
          <a:p>
            <a:endParaRPr lang="hu-HU" sz="2200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CC20C38-934A-7B3F-2B30-600920819053}"/>
              </a:ext>
            </a:extLst>
          </p:cNvPr>
          <p:cNvSpPr txBox="1">
            <a:spLocks/>
          </p:cNvSpPr>
          <p:nvPr/>
        </p:nvSpPr>
        <p:spPr>
          <a:xfrm>
            <a:off x="8809419" y="3643771"/>
            <a:ext cx="2951525" cy="3817699"/>
          </a:xfrm>
          <a:prstGeom prst="rect">
            <a:avLst/>
          </a:prstGeom>
          <a:solidFill>
            <a:schemeClr val="tx1"/>
          </a:solidFill>
          <a:effectLst>
            <a:glow rad="12700">
              <a:schemeClr val="accent1">
                <a:alpha val="40000"/>
              </a:schemeClr>
            </a:glow>
          </a:effectLst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8. osztály</a:t>
            </a:r>
          </a:p>
          <a:p>
            <a:r>
              <a:rPr lang="hu-HU" sz="2200" dirty="0"/>
              <a:t>Valláskritika és ateizmus</a:t>
            </a:r>
          </a:p>
          <a:p>
            <a:r>
              <a:rPr lang="hu-HU" sz="2200" dirty="0"/>
              <a:t>Istenkapcsolatok</a:t>
            </a:r>
          </a:p>
        </p:txBody>
      </p:sp>
    </p:spTree>
    <p:extLst>
      <p:ext uri="{BB962C8B-B14F-4D97-AF65-F5344CB8AC3E}">
        <p14:creationId xmlns:p14="http://schemas.microsoft.com/office/powerpoint/2010/main" val="12360194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94CDE-DCF6-96ED-B739-95F69AD1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b="1" dirty="0" err="1"/>
              <a:t>Kirche</a:t>
            </a:r>
            <a:r>
              <a:rPr lang="hu-HU" sz="4400" b="1" dirty="0"/>
              <a:t> </a:t>
            </a:r>
            <a:r>
              <a:rPr lang="hu-HU" sz="4400" b="1" dirty="0" err="1"/>
              <a:t>als</a:t>
            </a:r>
            <a:r>
              <a:rPr lang="hu-HU" sz="4400" b="1" dirty="0"/>
              <a:t> </a:t>
            </a:r>
            <a:r>
              <a:rPr lang="hu-HU" sz="4400" b="1" dirty="0" err="1"/>
              <a:t>Nachfolge</a:t>
            </a:r>
            <a:r>
              <a:rPr lang="hu-HU" sz="4400" b="1" dirty="0"/>
              <a:t> </a:t>
            </a:r>
            <a:r>
              <a:rPr lang="hu-HU" sz="4400" b="1" dirty="0" err="1"/>
              <a:t>Jesu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BA564-0006-679A-5509-0B057C40A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129" y="2686957"/>
            <a:ext cx="3091868" cy="3981471"/>
          </a:xfrm>
        </p:spPr>
        <p:txBody>
          <a:bodyPr>
            <a:normAutofit/>
          </a:bodyPr>
          <a:lstStyle/>
          <a:p>
            <a:r>
              <a:rPr lang="hu-HU" sz="2200" dirty="0"/>
              <a:t>5. osztály</a:t>
            </a:r>
          </a:p>
          <a:p>
            <a:r>
              <a:rPr lang="hu-HU" sz="2200" dirty="0"/>
              <a:t>Sokoldalú világ</a:t>
            </a:r>
          </a:p>
          <a:p>
            <a:r>
              <a:rPr lang="hu-HU" sz="2200" dirty="0"/>
              <a:t>Krisztus arca</a:t>
            </a:r>
          </a:p>
          <a:p>
            <a:r>
              <a:rPr lang="hu-HU" sz="2200" dirty="0"/>
              <a:t>Egyház kezdetei</a:t>
            </a:r>
          </a:p>
          <a:p>
            <a:r>
              <a:rPr lang="hu-HU" sz="2200" dirty="0"/>
              <a:t>Isten háza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7D00B7D-1E47-862C-86A9-EEFC4EEB3582}"/>
              </a:ext>
            </a:extLst>
          </p:cNvPr>
          <p:cNvSpPr txBox="1">
            <a:spLocks/>
          </p:cNvSpPr>
          <p:nvPr/>
        </p:nvSpPr>
        <p:spPr>
          <a:xfrm>
            <a:off x="2837272" y="2686957"/>
            <a:ext cx="3091868" cy="3817699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6. osztály</a:t>
            </a:r>
          </a:p>
          <a:p>
            <a:r>
              <a:rPr lang="hu-HU" sz="2200" dirty="0"/>
              <a:t>Ünnepek, ünnepkörök</a:t>
            </a:r>
          </a:p>
          <a:p>
            <a:r>
              <a:rPr lang="hu-HU" sz="2200" dirty="0"/>
              <a:t>Szentségek</a:t>
            </a:r>
          </a:p>
          <a:p>
            <a:pPr lvl="1"/>
            <a:r>
              <a:rPr lang="hu-HU" sz="1800" dirty="0"/>
              <a:t>Keresztség</a:t>
            </a:r>
          </a:p>
          <a:p>
            <a:pPr lvl="1"/>
            <a:r>
              <a:rPr lang="hu-HU" sz="1800" dirty="0"/>
              <a:t>Eucharisztia</a:t>
            </a:r>
          </a:p>
          <a:p>
            <a:r>
              <a:rPr lang="hu-HU" sz="2200" dirty="0"/>
              <a:t>Egyház a középkorban</a:t>
            </a:r>
          </a:p>
          <a:p>
            <a:r>
              <a:rPr lang="hu-HU" sz="2200" dirty="0"/>
              <a:t>Reformáció</a:t>
            </a:r>
          </a:p>
          <a:p>
            <a:r>
              <a:rPr lang="hu-HU" sz="2200" dirty="0"/>
              <a:t>Ausztria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25579FC-A7CB-946B-EE7F-BC1E1C049416}"/>
              </a:ext>
            </a:extLst>
          </p:cNvPr>
          <p:cNvSpPr txBox="1">
            <a:spLocks/>
          </p:cNvSpPr>
          <p:nvPr/>
        </p:nvSpPr>
        <p:spPr>
          <a:xfrm>
            <a:off x="6112572" y="3429000"/>
            <a:ext cx="2951525" cy="3708517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7. osztály</a:t>
            </a:r>
          </a:p>
          <a:p>
            <a:r>
              <a:rPr lang="hu-HU" sz="2200" dirty="0"/>
              <a:t>Szentségek</a:t>
            </a:r>
          </a:p>
          <a:p>
            <a:pPr lvl="1"/>
            <a:r>
              <a:rPr lang="hu-HU" sz="1800" dirty="0"/>
              <a:t>Házasság</a:t>
            </a:r>
          </a:p>
          <a:p>
            <a:pPr lvl="1"/>
            <a:r>
              <a:rPr lang="hu-HU" sz="1800" dirty="0"/>
              <a:t>Egyházi rend</a:t>
            </a:r>
          </a:p>
          <a:p>
            <a:r>
              <a:rPr lang="hu-HU" sz="2200" dirty="0"/>
              <a:t>Egyház a barokk és felvilágosodás korában</a:t>
            </a:r>
          </a:p>
          <a:p>
            <a:endParaRPr lang="hu-HU" sz="2200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CC20C38-934A-7B3F-2B30-600920819053}"/>
              </a:ext>
            </a:extLst>
          </p:cNvPr>
          <p:cNvSpPr txBox="1">
            <a:spLocks/>
          </p:cNvSpPr>
          <p:nvPr/>
        </p:nvSpPr>
        <p:spPr>
          <a:xfrm>
            <a:off x="8837575" y="3429000"/>
            <a:ext cx="2951525" cy="3817699"/>
          </a:xfrm>
          <a:prstGeom prst="rect">
            <a:avLst/>
          </a:prstGeom>
          <a:solidFill>
            <a:schemeClr val="tx1"/>
          </a:solidFill>
          <a:effectLst>
            <a:glow rad="12700">
              <a:schemeClr val="accent1">
                <a:alpha val="40000"/>
              </a:schemeClr>
            </a:glow>
          </a:effectLst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8. osztály</a:t>
            </a:r>
          </a:p>
          <a:p>
            <a:r>
              <a:rPr lang="hu-HU" sz="2200" dirty="0"/>
              <a:t>Ökumenizmus</a:t>
            </a:r>
          </a:p>
          <a:p>
            <a:r>
              <a:rPr lang="hu-HU" sz="2200" dirty="0"/>
              <a:t>I. Világháború után</a:t>
            </a:r>
          </a:p>
          <a:p>
            <a:endParaRPr lang="hu-HU" sz="2200" dirty="0"/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6242145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94CDE-DCF6-96ED-B739-95F69AD1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b="1" dirty="0" err="1"/>
              <a:t>Mensch</a:t>
            </a:r>
            <a:r>
              <a:rPr lang="hu-HU" sz="4400" b="1" dirty="0"/>
              <a:t>, Welt und </a:t>
            </a:r>
            <a:r>
              <a:rPr lang="hu-HU" sz="4400" b="1" dirty="0" err="1"/>
              <a:t>Kosmos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BA564-0006-679A-5509-0B057C40A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8958" y="2876529"/>
            <a:ext cx="2916722" cy="3981471"/>
          </a:xfrm>
        </p:spPr>
        <p:txBody>
          <a:bodyPr>
            <a:normAutofit/>
          </a:bodyPr>
          <a:lstStyle/>
          <a:p>
            <a:r>
              <a:rPr lang="hu-HU" sz="2200" dirty="0"/>
              <a:t>5. osztály</a:t>
            </a:r>
          </a:p>
          <a:p>
            <a:r>
              <a:rPr lang="hu-HU" sz="2200" dirty="0"/>
              <a:t>Ember a természetben</a:t>
            </a:r>
          </a:p>
          <a:p>
            <a:r>
              <a:rPr lang="hu-HU" sz="2200" dirty="0"/>
              <a:t>Isten a természetben</a:t>
            </a:r>
          </a:p>
          <a:p>
            <a:r>
              <a:rPr lang="hu-HU" sz="2200" dirty="0"/>
              <a:t>Isten a természet fölött</a:t>
            </a:r>
          </a:p>
          <a:p>
            <a:r>
              <a:rPr lang="hu-HU" sz="2200" dirty="0"/>
              <a:t>Virtuális valóság</a:t>
            </a:r>
          </a:p>
          <a:p>
            <a:endParaRPr lang="hu-HU" sz="2200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7D00B7D-1E47-862C-86A9-EEFC4EEB3582}"/>
              </a:ext>
            </a:extLst>
          </p:cNvPr>
          <p:cNvSpPr txBox="1">
            <a:spLocks/>
          </p:cNvSpPr>
          <p:nvPr/>
        </p:nvSpPr>
        <p:spPr>
          <a:xfrm>
            <a:off x="3195851" y="3780251"/>
            <a:ext cx="3091868" cy="3817699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6. osztály</a:t>
            </a:r>
          </a:p>
          <a:p>
            <a:r>
              <a:rPr lang="hu-HU" sz="2200" dirty="0"/>
              <a:t>Emberi méltóság</a:t>
            </a:r>
          </a:p>
          <a:p>
            <a:r>
              <a:rPr lang="hu-HU" sz="2200" dirty="0"/>
              <a:t>Férfi és Nő</a:t>
            </a:r>
          </a:p>
          <a:p>
            <a:r>
              <a:rPr lang="hu-HU" sz="2200" dirty="0"/>
              <a:t>Szexualitás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25579FC-A7CB-946B-EE7F-BC1E1C049416}"/>
              </a:ext>
            </a:extLst>
          </p:cNvPr>
          <p:cNvSpPr txBox="1">
            <a:spLocks/>
          </p:cNvSpPr>
          <p:nvPr/>
        </p:nvSpPr>
        <p:spPr>
          <a:xfrm>
            <a:off x="6096000" y="3780251"/>
            <a:ext cx="2951525" cy="3708517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7. osztály</a:t>
            </a:r>
          </a:p>
          <a:p>
            <a:r>
              <a:rPr lang="hu-HU" sz="2200" dirty="0"/>
              <a:t>A világ mint teremtés</a:t>
            </a:r>
          </a:p>
          <a:p>
            <a:r>
              <a:rPr lang="hu-HU" sz="2200" dirty="0"/>
              <a:t>Világ vége</a:t>
            </a:r>
          </a:p>
          <a:p>
            <a:endParaRPr lang="hu-HU" sz="2200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CC20C38-934A-7B3F-2B30-600920819053}"/>
              </a:ext>
            </a:extLst>
          </p:cNvPr>
          <p:cNvSpPr txBox="1">
            <a:spLocks/>
          </p:cNvSpPr>
          <p:nvPr/>
        </p:nvSpPr>
        <p:spPr>
          <a:xfrm>
            <a:off x="9187868" y="3780250"/>
            <a:ext cx="2951525" cy="3817699"/>
          </a:xfrm>
          <a:prstGeom prst="rect">
            <a:avLst/>
          </a:prstGeom>
          <a:solidFill>
            <a:schemeClr val="tx1"/>
          </a:solidFill>
          <a:effectLst>
            <a:glow rad="12700">
              <a:schemeClr val="accent1">
                <a:alpha val="40000"/>
              </a:schemeClr>
            </a:glow>
          </a:effectLst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8. osztály</a:t>
            </a:r>
          </a:p>
          <a:p>
            <a:r>
              <a:rPr lang="hu-HU" sz="2200" dirty="0"/>
              <a:t>Média, reklámok</a:t>
            </a:r>
          </a:p>
          <a:p>
            <a:r>
              <a:rPr lang="hu-HU" sz="2200" dirty="0"/>
              <a:t>Antropológia</a:t>
            </a:r>
          </a:p>
          <a:p>
            <a:r>
              <a:rPr lang="hu-HU" sz="2200" dirty="0"/>
              <a:t>Keresztény antropológia</a:t>
            </a:r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3590034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207BB1F-D164-4044-AF11-7E0965C8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68" y="678730"/>
            <a:ext cx="8911663" cy="1992814"/>
          </a:xfrm>
        </p:spPr>
        <p:txBody>
          <a:bodyPr/>
          <a:lstStyle/>
          <a:p>
            <a:pPr algn="ctr"/>
            <a:r>
              <a:rPr lang="de-DE" b="0" dirty="0"/>
              <a:t>Vielen Dank für die Aufmerksamkeit!</a:t>
            </a:r>
            <a:endParaRPr lang="de-DE" dirty="0"/>
          </a:p>
        </p:txBody>
      </p:sp>
      <p:pic>
        <p:nvPicPr>
          <p:cNvPr id="2052" name="Picture 4" descr="https://lh3.googleusercontent.com/pw/AP1GczNIy7gzD3INtYMSyCOeKv9zDDtUEEd-JbNqOHLVkv7QXUS2Md1Hu8oeVheBxkJAxmuIQHC4Joehb4OxbDK298Lz-GksQF1f3-PTUj7Ns0x5pjA3biIrXsouVY64y0f63kygpNSxxtHiBjisv3l5UmKR4hVhaCE4QARXpH98ytzCRixgXV7plYjVH6EKvCn1XEXKKljuKEFSjj3E3xIo7r9gzSyhPyX7mWg654HW2nte5LLvUKBK43u_V_UNLnh5tQ2NhSY4DJDQF1jQExhH2PC-rOJF7yzDZYTm9hJqMlelxVxiF7w_yc1GCPQec6xA2Hc_-Vhd1n2qIoOwX9cJ5snJ5i0QFeXMR9dmxFpYS_J19QpJb8NOBfmcD-6XmaMFqYD4CHSAthCNZUWSR-mbiRLMrEpiXQ-QXfBpt7CQisqJQhiDDDVR1ccHhfEgkgRubtFJu9tIa86rjtEKt0z9DyUZsFXkDFWTvOtbCq5qP_rIcB9jIkzLrI9wxBO0TAEI6seDkTrBBfohMgn8FEUC6qU2maVudwCj8rMNtlFqi_yZEe7ZLJpQR11dZ7mM1H9jKQ7TN0_0o-ql7so1-glDO0xRmdhhk0-_-GpSWiYNIqAyEXOgR69V1jisePkZUMTO3NsWK5u3613G1VUWWWhbcj7n1vxMpFCXVNObjqgbkDWnsSyT8shvAmaTQRRhRGp4qCZ0wfsY_J6_Zep7DEpffcmTJL_vMtbnk3Wy0-MwUlHoOP7_EtbZixmhlwtc00vFqATkvHSRWL3eYu3UqkfbupbfvUMiVBPIojRb9NZsToJZElaEdxbu6vymgK3pIhlrJb4pmycyn1Dh3rIKPUPyxDnO1MnKcEDz2aid_0Id6ii3f6GFN2rYBog90hp7t2_CfjTDwP4A4DQRpCbUt_2zA6VB=w1118-h839-s-no-gm?authuser=0">
            <a:extLst>
              <a:ext uri="{FF2B5EF4-FFF2-40B4-BE49-F238E27FC236}">
                <a16:creationId xmlns:a16="http://schemas.microsoft.com/office/drawing/2014/main" id="{C20A760E-3A89-4907-94AE-3EB89E83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36" y="2958113"/>
            <a:ext cx="4933328" cy="37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rtlCol="0" anchor="b">
            <a:normAutofit/>
          </a:bodyPr>
          <a:lstStyle>
            <a:defPPr>
              <a:defRPr lang="de-DE"/>
            </a:defPPr>
          </a:lstStyle>
          <a:p>
            <a:pPr rtl="0"/>
            <a:r>
              <a:rPr lang="hu-HU" dirty="0"/>
              <a:t>Lelki programok a gimnáziumban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E21B39-B0BB-3174-27F1-9DD3998B6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r="1" b="1743"/>
          <a:stretch/>
        </p:blipFill>
        <p:spPr bwMode="auto">
          <a:xfrm>
            <a:off x="595523" y="2676525"/>
            <a:ext cx="5746750" cy="359747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3921" y="2429301"/>
            <a:ext cx="4443239" cy="3953876"/>
          </a:xfrm>
        </p:spPr>
        <p:txBody>
          <a:bodyPr tIns="457200" rtlCol="0">
            <a:normAutofit fontScale="92500" lnSpcReduction="10000"/>
          </a:bodyPr>
          <a:lstStyle>
            <a:defPPr>
              <a:defRPr lang="de-DE"/>
            </a:defPPr>
          </a:lstStyle>
          <a:p>
            <a:pPr rtl="0"/>
            <a:r>
              <a:rPr lang="hu-HU" sz="1800" b="1" dirty="0"/>
              <a:t>Évnyitó mise</a:t>
            </a:r>
          </a:p>
          <a:p>
            <a:pPr rtl="0"/>
            <a:r>
              <a:rPr lang="hu-HU" sz="1800" b="1" dirty="0"/>
              <a:t>Chevalier mise (10.21)</a:t>
            </a:r>
          </a:p>
          <a:p>
            <a:pPr rtl="0"/>
            <a:r>
              <a:rPr lang="hu-HU" sz="1800" b="1" dirty="0"/>
              <a:t>Osztályonként </a:t>
            </a:r>
            <a:r>
              <a:rPr lang="hu-HU" sz="1800" b="1" dirty="0" err="1"/>
              <a:t>rorate</a:t>
            </a:r>
            <a:r>
              <a:rPr lang="hu-HU" sz="1800" b="1" dirty="0"/>
              <a:t> misék</a:t>
            </a:r>
          </a:p>
          <a:p>
            <a:pPr rtl="0"/>
            <a:r>
              <a:rPr lang="hu-HU" sz="1800" b="1" dirty="0"/>
              <a:t>Hamvazószerda </a:t>
            </a:r>
          </a:p>
          <a:p>
            <a:pPr rtl="0"/>
            <a:r>
              <a:rPr lang="hu-HU" sz="1800" b="1" dirty="0"/>
              <a:t>Gyóntatások</a:t>
            </a:r>
          </a:p>
          <a:p>
            <a:pPr rtl="0"/>
            <a:r>
              <a:rPr lang="hu-HU" sz="1800" b="1" dirty="0"/>
              <a:t>Zarándoklat Maria </a:t>
            </a:r>
            <a:r>
              <a:rPr lang="hu-HU" sz="1800" b="1" dirty="0" err="1"/>
              <a:t>Kirchental</a:t>
            </a:r>
            <a:endParaRPr lang="hu-HU" sz="1800" b="1" dirty="0"/>
          </a:p>
          <a:p>
            <a:pPr rtl="0"/>
            <a:r>
              <a:rPr lang="hu-HU" sz="1800" b="1" dirty="0"/>
              <a:t>Bérmálkozás</a:t>
            </a:r>
          </a:p>
          <a:p>
            <a:pPr rtl="0"/>
            <a:r>
              <a:rPr lang="hu-HU" sz="1800" b="1" dirty="0"/>
              <a:t>Te </a:t>
            </a:r>
            <a:r>
              <a:rPr lang="hu-HU" sz="1800" b="1" dirty="0" err="1"/>
              <a:t>Deum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4638822" cy="168020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hu-HU" dirty="0" err="1"/>
              <a:t>Herz</a:t>
            </a:r>
            <a:r>
              <a:rPr lang="hu-HU" dirty="0"/>
              <a:t> </a:t>
            </a:r>
            <a:r>
              <a:rPr lang="hu-HU" dirty="0" err="1"/>
              <a:t>Jesu</a:t>
            </a:r>
            <a:r>
              <a:rPr lang="hu-HU" dirty="0"/>
              <a:t> </a:t>
            </a:r>
            <a:r>
              <a:rPr lang="hu-HU" dirty="0" err="1"/>
              <a:t>Missionare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9189" y="2413254"/>
            <a:ext cx="7810500" cy="370046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hu-HU" b="1" dirty="0"/>
              <a:t>1854 Jules Chevalier</a:t>
            </a:r>
          </a:p>
          <a:p>
            <a:pPr rtl="0"/>
            <a:r>
              <a:rPr lang="hu-HU" b="1" dirty="0"/>
              <a:t>Missziós tevékenységek – Brazília, Afrika</a:t>
            </a:r>
          </a:p>
          <a:p>
            <a:pPr rtl="0"/>
            <a:r>
              <a:rPr lang="hu-HU" b="1" dirty="0"/>
              <a:t>Iskolák, kórházak alapítása</a:t>
            </a:r>
          </a:p>
          <a:p>
            <a:pPr rtl="0"/>
            <a:r>
              <a:rPr lang="hu-HU" b="1" dirty="0"/>
              <a:t>Tartomány – Ausztria, Bajorország</a:t>
            </a:r>
          </a:p>
          <a:p>
            <a:pPr lvl="1"/>
            <a:r>
              <a:rPr lang="hu-HU" b="1" dirty="0"/>
              <a:t>Iskolák, szociális intézmények</a:t>
            </a:r>
          </a:p>
          <a:p>
            <a:pPr lvl="1"/>
            <a:r>
              <a:rPr lang="hu-HU" b="1" dirty="0"/>
              <a:t>Maria </a:t>
            </a:r>
            <a:r>
              <a:rPr lang="hu-HU" b="1" dirty="0" err="1"/>
              <a:t>Kirchental</a:t>
            </a:r>
            <a:endParaRPr lang="hu-HU" b="1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pic>
        <p:nvPicPr>
          <p:cNvPr id="1028" name="Picture 4" descr="A pilgrimage to Maria Kirchental - Urlaub im Salzburger Saalachtal |  Offizielle Webseite Lofer.com">
            <a:extLst>
              <a:ext uri="{FF2B5EF4-FFF2-40B4-BE49-F238E27FC236}">
                <a16:creationId xmlns:a16="http://schemas.microsoft.com/office/drawing/2014/main" id="{B2CC24B7-CAD4-E331-D930-EB197456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35" y="2820942"/>
            <a:ext cx="4328965" cy="288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erz Jesu Missionare MSC | Glaubensgemeinschaft Süddeutschland Österreich">
            <a:extLst>
              <a:ext uri="{FF2B5EF4-FFF2-40B4-BE49-F238E27FC236}">
                <a16:creationId xmlns:a16="http://schemas.microsoft.com/office/drawing/2014/main" id="{A477806D-15F5-B2A0-F06B-1CE06A2C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1" y="465484"/>
            <a:ext cx="1584081" cy="15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hu-HU" dirty="0"/>
              <a:t>Az iskola és a rend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5996" y="2459888"/>
            <a:ext cx="4490827" cy="3597470"/>
          </a:xfrm>
        </p:spPr>
        <p:txBody>
          <a:bodyPr rtlCol="0"/>
          <a:lstStyle>
            <a:defPPr>
              <a:defRPr lang="de-DE"/>
            </a:defPPr>
          </a:lstStyle>
          <a:p>
            <a:pPr marL="342900" indent="-342900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1888</a:t>
            </a:r>
          </a:p>
          <a:p>
            <a:pPr marL="342900" indent="-342900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Több mint 10 éve koedukált</a:t>
            </a:r>
          </a:p>
          <a:p>
            <a:pPr marL="342900" indent="-342900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Igazgatók</a:t>
            </a:r>
          </a:p>
          <a:p>
            <a:pPr marL="342900" indent="-342900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 err="1"/>
              <a:t>Szerezetes</a:t>
            </a:r>
            <a:r>
              <a:rPr lang="hu-HU" dirty="0"/>
              <a:t> tanárok</a:t>
            </a:r>
          </a:p>
          <a:p>
            <a:pPr marL="342900" indent="-342900" rtl="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074" name="Picture 2" descr="Aktuelles aus dem Herz-Jesu-Gym - Altlieferinger">
            <a:extLst>
              <a:ext uri="{FF2B5EF4-FFF2-40B4-BE49-F238E27FC236}">
                <a16:creationId xmlns:a16="http://schemas.microsoft.com/office/drawing/2014/main" id="{406FB199-B11F-21F2-E5D1-FA19317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40" y="3778773"/>
            <a:ext cx="4987119" cy="2801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27B416B-DDC4-0059-D71E-2C5318BD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56" y="1026331"/>
            <a:ext cx="3893747" cy="2919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A5EEC7-C35F-4678-998C-63E7C1DC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Ministránsok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3673D6-EC94-408C-B923-56523BE3CC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Hetente órák</a:t>
            </a:r>
          </a:p>
          <a:p>
            <a:r>
              <a:rPr lang="hu-HU" dirty="0"/>
              <a:t>Kirándulások</a:t>
            </a:r>
          </a:p>
          <a:p>
            <a:r>
              <a:rPr lang="hu-HU" dirty="0"/>
              <a:t>2-3 ministráns hétvége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F9AA182-E446-4145-A582-F1E4B1BD4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8" t="29141" r="52834" b="19037"/>
          <a:stretch/>
        </p:blipFill>
        <p:spPr>
          <a:xfrm>
            <a:off x="4892511" y="1690558"/>
            <a:ext cx="5968085" cy="48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26" y="196270"/>
            <a:ext cx="10972800" cy="1574317"/>
          </a:xfrm>
        </p:spPr>
        <p:txBody>
          <a:bodyPr rtlCol="0" anchor="b">
            <a:normAutofit/>
          </a:bodyPr>
          <a:lstStyle>
            <a:defPPr>
              <a:defRPr lang="de-DE"/>
            </a:defPPr>
          </a:lstStyle>
          <a:p>
            <a:pPr rtl="0"/>
            <a:r>
              <a:rPr lang="hu-HU" dirty="0"/>
              <a:t>Hittan oktatás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360" y="2183642"/>
            <a:ext cx="3800219" cy="4475950"/>
          </a:xfrm>
        </p:spPr>
        <p:txBody>
          <a:bodyPr tIns="457200" rtlCol="0">
            <a:normAutofit fontScale="92500" lnSpcReduction="10000"/>
          </a:bodyPr>
          <a:lstStyle>
            <a:defPPr>
              <a:defRPr lang="de-DE"/>
            </a:defPPr>
          </a:lstStyle>
          <a:p>
            <a:pPr rtl="0"/>
            <a:r>
              <a:rPr lang="hu-HU" sz="1800" b="1" dirty="0"/>
              <a:t>Egész Ausztriában hittan tanterv (2019)</a:t>
            </a:r>
          </a:p>
          <a:p>
            <a:pPr rtl="0"/>
            <a:r>
              <a:rPr lang="hu-HU" sz="1800" b="1" dirty="0"/>
              <a:t>2 hittanóra</a:t>
            </a:r>
          </a:p>
          <a:p>
            <a:pPr rtl="0"/>
            <a:r>
              <a:rPr lang="hu-HU" sz="1800" b="1" dirty="0"/>
              <a:t>Hittankönyvek</a:t>
            </a:r>
          </a:p>
          <a:p>
            <a:pPr rtl="0"/>
            <a:r>
              <a:rPr lang="hu-HU" sz="1800" b="1" dirty="0"/>
              <a:t>Órai munka</a:t>
            </a:r>
          </a:p>
          <a:p>
            <a:pPr lvl="1"/>
            <a:r>
              <a:rPr lang="hu-HU" sz="1800" b="1" dirty="0"/>
              <a:t>Csoportmunkák, páros munka</a:t>
            </a:r>
          </a:p>
          <a:p>
            <a:pPr lvl="1"/>
            <a:r>
              <a:rPr lang="hu-HU" sz="1800" b="1" dirty="0"/>
              <a:t>Előadások</a:t>
            </a:r>
          </a:p>
          <a:p>
            <a:pPr lvl="1"/>
            <a:r>
              <a:rPr lang="hu-HU" sz="1800" b="1" dirty="0"/>
              <a:t>Feladatlapok </a:t>
            </a:r>
          </a:p>
          <a:p>
            <a:pPr lvl="1"/>
            <a:r>
              <a:rPr lang="hu-HU" sz="1800" b="1" dirty="0"/>
              <a:t>Tankönyv</a:t>
            </a:r>
          </a:p>
          <a:p>
            <a:pPr lvl="1"/>
            <a:r>
              <a:rPr lang="hu-HU" sz="1800" b="1" dirty="0"/>
              <a:t>Templomi órák</a:t>
            </a:r>
          </a:p>
          <a:p>
            <a:pPr rtl="0"/>
            <a:endParaRPr lang="hu-HU" sz="18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76A004-7238-372E-EFDA-26A389D1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75" y="1466759"/>
            <a:ext cx="3896650" cy="5192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CD6CBA9-D0FF-7CA4-8392-7EE46C4B3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7900"/>
          <a:stretch/>
        </p:blipFill>
        <p:spPr bwMode="auto">
          <a:xfrm>
            <a:off x="8658821" y="1943312"/>
            <a:ext cx="3393992" cy="471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55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10043C-5221-4275-A9CB-4F367ED8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16" y="86115"/>
            <a:ext cx="9778365" cy="1494596"/>
          </a:xfrm>
        </p:spPr>
        <p:txBody>
          <a:bodyPr/>
          <a:lstStyle/>
          <a:p>
            <a:r>
              <a:rPr lang="hu-HU" dirty="0"/>
              <a:t>Hittanóra, hittankönyv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A3E4AB-8BBF-4E26-AF7B-BAC8BB337CE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6462649-E1E0-460B-B6C2-37463AEE8D0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8" name="Picture 4" descr="Religionsbuch 5. Klasse, € 3,- (1040 Wien) - willhaben">
            <a:extLst>
              <a:ext uri="{FF2B5EF4-FFF2-40B4-BE49-F238E27FC236}">
                <a16:creationId xmlns:a16="http://schemas.microsoft.com/office/drawing/2014/main" id="{9EFA5E01-9515-4DEA-A115-EA7FC4556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0722" r="7052" b="13127"/>
          <a:stretch/>
        </p:blipFill>
        <p:spPr bwMode="auto">
          <a:xfrm>
            <a:off x="7191599" y="2251166"/>
            <a:ext cx="3661323" cy="44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pw/AP1GczOjgyIC7MWbVnSwB0Fj5QhzLcbIOieM2fq5ajoGwB3fQNda6xFpr9CJE2MTmJ0jjPZ6wR5Cw4llNBdmDs3jtKKLFmUmbqC7s76NyJSDKYzslNB8iHfZC2uKaypPiga4OcefcW08ylBIRAqg2kXjp0UxKPvpv0BW_YwLLTPif1-_vrCn_pgKeIg-_Eziusb591ygSJ1vdQ77rS7_z2H-S8njTFpBUtak8K38823S80J0AFIcV6Xj7dsWqvZsQ-zPxFJwVzHfgNfinhQ7YYzCnLI4jCCvva72so-2IwKWu3808gruyBMsEymwZVwn9rr2yoRRTFqlsAnHs5ll85_TMTdyBxOTIouR5cvpVr9r8Vll2wfCQCn7Ycn_h3d0Dy1yoTe_A8YoaUMjxPSBVl3-eXCQ-PG2gmEvPW9ndwZ0Q6wpCnaRjmSK0Ub50zTQCdGRSWbB32HEWu74zhz2ahqCHQASkAUkDpphITwUa_vOzPQF3kiQ8Mx57X5sWsCbJhXjO-ehcHO7Hi-nawC_Hn8KQ0azOKOT0Yjd29qFAETlbOgQLPTm-H1og1GoyXHUeyUuRNHHNV_0Wczitrx0Avlb1GMktM1-6k7r42um3OqHUA0bZIfWwrV6IGBTunHLZIYzsgW4W3W4a7zPN1OkfVktbzyG_sdKMSbuhTyx34svOfDC4k9EXxMjElTRYeqHi6J-55UJtfDJCXT-XET5-sqxwpIkyjjkm48wd2_O9fFqgO8p7maXPuHB-wkADSZ7aRb7t1nAaj9tioQ4DgQYpFaJoN5bgbWZ_DRNonyU9d4FD2F96KWC0MNLemMBnM_aIb7Z3wlPNsMDuqZRIunZicUp2OCuqvJgXV3LmHPSoPxbqdYjGtqI9t5A7b1mvmg6iUDWfLz5xxXytZ46w9sQ8lH11-UL=w629-h839-s-no-gm?authuser=0">
            <a:extLst>
              <a:ext uri="{FF2B5EF4-FFF2-40B4-BE49-F238E27FC236}">
                <a16:creationId xmlns:a16="http://schemas.microsoft.com/office/drawing/2014/main" id="{E9E90E94-192B-4D41-93BA-1F3AEF635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942" b="1"/>
          <a:stretch/>
        </p:blipFill>
        <p:spPr bwMode="auto">
          <a:xfrm>
            <a:off x="3380745" y="1992619"/>
            <a:ext cx="3504505" cy="47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89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91F7FD-C4F7-3AFD-D094-2A2FB5D2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Tananyag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7FE620-5EF3-C582-71F8-CF3ED68A06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61815" y="2306749"/>
            <a:ext cx="8206285" cy="3988763"/>
          </a:xfrm>
        </p:spPr>
        <p:txBody>
          <a:bodyPr>
            <a:normAutofit fontScale="85000" lnSpcReduction="20000"/>
          </a:bodyPr>
          <a:lstStyle/>
          <a:p>
            <a:r>
              <a:rPr lang="hu-HU" sz="2800" b="1" dirty="0"/>
              <a:t>6 fő téma</a:t>
            </a:r>
          </a:p>
          <a:p>
            <a:r>
              <a:rPr lang="de-DE" sz="2800" b="1" dirty="0"/>
              <a:t>Suchen und Fragen nach Gott – </a:t>
            </a:r>
            <a:r>
              <a:rPr lang="hu-HU" sz="2800" b="1" dirty="0"/>
              <a:t>Isten keresése és kérdések Istenről</a:t>
            </a:r>
          </a:p>
          <a:p>
            <a:r>
              <a:rPr lang="hu-HU" sz="2800" b="1" dirty="0" err="1"/>
              <a:t>Religionen</a:t>
            </a:r>
            <a:r>
              <a:rPr lang="hu-HU" sz="2800" b="1" dirty="0"/>
              <a:t> und </a:t>
            </a:r>
            <a:r>
              <a:rPr lang="hu-HU" sz="2800" b="1" dirty="0" err="1"/>
              <a:t>Weltanschauungen</a:t>
            </a:r>
            <a:r>
              <a:rPr lang="hu-HU" sz="2800" b="1" dirty="0"/>
              <a:t> – Vallások és világnézetek</a:t>
            </a:r>
          </a:p>
          <a:p>
            <a:r>
              <a:rPr lang="hu-HU" sz="2800" b="1" dirty="0" err="1"/>
              <a:t>Heils</a:t>
            </a:r>
            <a:r>
              <a:rPr lang="hu-HU" sz="2800" b="1" dirty="0"/>
              <a:t>- und </a:t>
            </a:r>
            <a:r>
              <a:rPr lang="hu-HU" sz="2800" b="1" dirty="0" err="1"/>
              <a:t>Unheilserfahrungen</a:t>
            </a:r>
            <a:r>
              <a:rPr lang="hu-HU" sz="2800" b="1" dirty="0"/>
              <a:t> – A megváltás és a bűn megtapasztalása</a:t>
            </a:r>
          </a:p>
          <a:p>
            <a:r>
              <a:rPr lang="hu-HU" sz="2800" b="1" dirty="0" err="1"/>
              <a:t>Freiheit</a:t>
            </a:r>
            <a:r>
              <a:rPr lang="hu-HU" sz="2800" b="1" dirty="0"/>
              <a:t> und </a:t>
            </a:r>
            <a:r>
              <a:rPr lang="hu-HU" sz="2800" b="1" dirty="0" err="1"/>
              <a:t>Zwänge</a:t>
            </a:r>
            <a:r>
              <a:rPr lang="hu-HU" sz="2800" b="1" dirty="0"/>
              <a:t> – Szabadság és kényszer</a:t>
            </a:r>
          </a:p>
          <a:p>
            <a:r>
              <a:rPr lang="hu-HU" sz="2800" b="1" dirty="0" err="1"/>
              <a:t>Kirche</a:t>
            </a:r>
            <a:r>
              <a:rPr lang="hu-HU" sz="2800" b="1" dirty="0"/>
              <a:t> </a:t>
            </a:r>
            <a:r>
              <a:rPr lang="hu-HU" sz="2800" b="1" dirty="0" err="1"/>
              <a:t>als</a:t>
            </a:r>
            <a:r>
              <a:rPr lang="hu-HU" sz="2800" b="1" dirty="0"/>
              <a:t> </a:t>
            </a:r>
            <a:r>
              <a:rPr lang="hu-HU" sz="2800" b="1" dirty="0" err="1"/>
              <a:t>Nachfolge</a:t>
            </a:r>
            <a:r>
              <a:rPr lang="hu-HU" sz="2800" b="1" dirty="0"/>
              <a:t> </a:t>
            </a:r>
            <a:r>
              <a:rPr lang="hu-HU" sz="2800" b="1" dirty="0" err="1"/>
              <a:t>Jesu</a:t>
            </a:r>
            <a:r>
              <a:rPr lang="hu-HU" sz="2800" b="1" dirty="0"/>
              <a:t> – Egyház, mint Jézus követése</a:t>
            </a:r>
          </a:p>
          <a:p>
            <a:r>
              <a:rPr lang="hu-HU" sz="2800" b="1" dirty="0" err="1"/>
              <a:t>Mensch</a:t>
            </a:r>
            <a:r>
              <a:rPr lang="hu-HU" sz="2800" b="1" dirty="0"/>
              <a:t>, Welt und </a:t>
            </a:r>
            <a:r>
              <a:rPr lang="hu-HU" sz="2800" b="1" dirty="0" err="1"/>
              <a:t>Kosmos</a:t>
            </a:r>
            <a:r>
              <a:rPr lang="hu-HU" sz="2800" b="1" dirty="0"/>
              <a:t> – Ember, világ és kozmosz</a:t>
            </a:r>
            <a:endParaRPr lang="de-DE" sz="2800" b="1" dirty="0"/>
          </a:p>
          <a:p>
            <a:pPr>
              <a:buFont typeface="Courier New" panose="02070309020205020404" pitchFamily="49" charset="0"/>
              <a:buChar char="o"/>
            </a:pP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52138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94CDE-DCF6-96ED-B739-95F69AD1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Suchen</a:t>
            </a:r>
            <a:r>
              <a:rPr lang="hu-HU" dirty="0"/>
              <a:t> und </a:t>
            </a:r>
            <a:r>
              <a:rPr lang="hu-HU" dirty="0" err="1"/>
              <a:t>Fragen</a:t>
            </a:r>
            <a:r>
              <a:rPr lang="hu-HU" dirty="0"/>
              <a:t> </a:t>
            </a:r>
            <a:r>
              <a:rPr lang="hu-HU" dirty="0" err="1"/>
              <a:t>nach</a:t>
            </a:r>
            <a:r>
              <a:rPr lang="hu-HU" dirty="0"/>
              <a:t> </a:t>
            </a:r>
            <a:r>
              <a:rPr lang="hu-HU" dirty="0" err="1"/>
              <a:t>Gott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BA564-0006-679A-5509-0B057C40A2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129" y="2686957"/>
            <a:ext cx="3091868" cy="3981471"/>
          </a:xfrm>
        </p:spPr>
        <p:txBody>
          <a:bodyPr>
            <a:normAutofit/>
          </a:bodyPr>
          <a:lstStyle/>
          <a:p>
            <a:r>
              <a:rPr lang="hu-HU" sz="2200" dirty="0"/>
              <a:t>5. osztály</a:t>
            </a:r>
          </a:p>
          <a:p>
            <a:r>
              <a:rPr lang="hu-HU" sz="2200" dirty="0"/>
              <a:t>Az élet értelme</a:t>
            </a:r>
          </a:p>
          <a:p>
            <a:r>
              <a:rPr lang="hu-HU" sz="2200" dirty="0"/>
              <a:t>A világ és Isten kapcsolata</a:t>
            </a:r>
          </a:p>
          <a:p>
            <a:r>
              <a:rPr lang="hu-HU" sz="2200" dirty="0"/>
              <a:t>Tudományok</a:t>
            </a:r>
          </a:p>
          <a:p>
            <a:r>
              <a:rPr lang="hu-HU" sz="2200" dirty="0"/>
              <a:t>Hit és élet</a:t>
            </a:r>
          </a:p>
          <a:p>
            <a:r>
              <a:rPr lang="hu-HU" sz="2200" dirty="0" err="1"/>
              <a:t>Hippói</a:t>
            </a:r>
            <a:r>
              <a:rPr lang="hu-HU" sz="2200" dirty="0"/>
              <a:t> Szent Ágoston, Nursiai Szent Benedek</a:t>
            </a:r>
            <a:endParaRPr lang="de-DE" sz="2200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7D00B7D-1E47-862C-86A9-EEFC4EEB3582}"/>
              </a:ext>
            </a:extLst>
          </p:cNvPr>
          <p:cNvSpPr txBox="1">
            <a:spLocks/>
          </p:cNvSpPr>
          <p:nvPr/>
        </p:nvSpPr>
        <p:spPr>
          <a:xfrm>
            <a:off x="3232456" y="2686957"/>
            <a:ext cx="3091868" cy="3817699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6. osztály</a:t>
            </a:r>
          </a:p>
          <a:p>
            <a:r>
              <a:rPr lang="hu-HU" sz="2200" dirty="0"/>
              <a:t>Biblia</a:t>
            </a:r>
          </a:p>
          <a:p>
            <a:r>
              <a:rPr lang="hu-HU" sz="2200" dirty="0"/>
              <a:t>Bibliai istenképek</a:t>
            </a:r>
          </a:p>
          <a:p>
            <a:r>
              <a:rPr lang="hu-HU" sz="2200" dirty="0"/>
              <a:t>Isten a művészetben</a:t>
            </a:r>
          </a:p>
          <a:p>
            <a:r>
              <a:rPr lang="hu-HU" sz="2200" dirty="0"/>
              <a:t>Utak és Kerülőutak</a:t>
            </a:r>
          </a:p>
          <a:p>
            <a:r>
              <a:rPr lang="hu-HU" sz="2200" dirty="0"/>
              <a:t>Canterburyi Szent Tamás, </a:t>
            </a:r>
            <a:r>
              <a:rPr lang="hu-HU" sz="2200" dirty="0" err="1"/>
              <a:t>Bingeni</a:t>
            </a:r>
            <a:r>
              <a:rPr lang="hu-HU" sz="2200" dirty="0"/>
              <a:t> Szent Hildegárd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25579FC-A7CB-946B-EE7F-BC1E1C049416}"/>
              </a:ext>
            </a:extLst>
          </p:cNvPr>
          <p:cNvSpPr txBox="1">
            <a:spLocks/>
          </p:cNvSpPr>
          <p:nvPr/>
        </p:nvSpPr>
        <p:spPr>
          <a:xfrm>
            <a:off x="6096000" y="2686956"/>
            <a:ext cx="2951525" cy="3708517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7. osztály</a:t>
            </a:r>
          </a:p>
          <a:p>
            <a:r>
              <a:rPr lang="hu-HU" sz="2200" dirty="0"/>
              <a:t>Út a felnőtt hithez</a:t>
            </a:r>
          </a:p>
          <a:p>
            <a:r>
              <a:rPr lang="hu-HU" sz="2200" dirty="0"/>
              <a:t>Zene és vallás, Zsoltárok</a:t>
            </a:r>
          </a:p>
          <a:p>
            <a:r>
              <a:rPr lang="hu-HU" sz="2200" dirty="0"/>
              <a:t>Jézus, mint messiás</a:t>
            </a:r>
          </a:p>
          <a:p>
            <a:r>
              <a:rPr lang="hu-HU" sz="2200" dirty="0"/>
              <a:t>Mária</a:t>
            </a:r>
          </a:p>
          <a:p>
            <a:r>
              <a:rPr lang="hu-HU" sz="2200" dirty="0" err="1"/>
              <a:t>Bosco</a:t>
            </a:r>
            <a:r>
              <a:rPr lang="hu-HU" sz="2200" dirty="0"/>
              <a:t> Szent János, John Henry Newman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CC20C38-934A-7B3F-2B30-600920819053}"/>
              </a:ext>
            </a:extLst>
          </p:cNvPr>
          <p:cNvSpPr txBox="1">
            <a:spLocks/>
          </p:cNvSpPr>
          <p:nvPr/>
        </p:nvSpPr>
        <p:spPr>
          <a:xfrm>
            <a:off x="8959544" y="2577774"/>
            <a:ext cx="2951525" cy="3817699"/>
          </a:xfrm>
          <a:prstGeom prst="rect">
            <a:avLst/>
          </a:prstGeom>
          <a:solidFill>
            <a:schemeClr val="tx1"/>
          </a:solidFill>
          <a:effectLst>
            <a:glow rad="12700">
              <a:schemeClr val="accent1">
                <a:alpha val="40000"/>
              </a:schemeClr>
            </a:glow>
          </a:effectLst>
        </p:spPr>
        <p:txBody>
          <a:bodyPr vert="horz" lIns="0" tIns="228600" rIns="0" bIns="0" rtlCol="0">
            <a:noAutofit/>
          </a:bodyPr>
          <a:lstStyle>
            <a:defPPr>
              <a:defRPr lang="de-DE"/>
            </a:defPPr>
            <a:lvl1pPr marL="283464" indent="-283464" algn="l" defTabSz="914400" rtl="0" eaLnBrk="1" latinLnBrk="0" hangingPunct="1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8. osztály</a:t>
            </a:r>
          </a:p>
          <a:p>
            <a:r>
              <a:rPr lang="hu-HU" sz="2200" dirty="0"/>
              <a:t>Életszentség</a:t>
            </a:r>
          </a:p>
          <a:p>
            <a:r>
              <a:rPr lang="hu-HU" sz="2200" dirty="0"/>
              <a:t>Apostoli hitvallás</a:t>
            </a:r>
          </a:p>
          <a:p>
            <a:r>
              <a:rPr lang="hu-HU" sz="2200" dirty="0"/>
              <a:t>Szentháromság</a:t>
            </a:r>
          </a:p>
          <a:p>
            <a:r>
              <a:rPr lang="hu-HU" sz="2200" dirty="0"/>
              <a:t>Kinyilatkoztatás</a:t>
            </a:r>
          </a:p>
          <a:p>
            <a:r>
              <a:rPr lang="hu-HU" sz="2200" dirty="0"/>
              <a:t>Isten emberré lesz</a:t>
            </a:r>
          </a:p>
          <a:p>
            <a:r>
              <a:rPr lang="hu-HU" sz="2200" dirty="0"/>
              <a:t>Dietrich </a:t>
            </a:r>
            <a:r>
              <a:rPr lang="hu-HU" sz="2200" dirty="0" err="1"/>
              <a:t>Bonhoeffer</a:t>
            </a:r>
            <a:r>
              <a:rPr lang="hu-HU" sz="2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715040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enutzerdefiniert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3_TF78853419_Win32" id="{73C4F1C6-D164-4434-8FDF-48F92F60FB31}" vid="{13AA8AF3-B505-4A9F-9557-DEA5A55D83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{5D9F3D5E-763C-42F2-B257-54467CB1DEA5}tf78853419_win32</Template>
  <TotalTime>0</TotalTime>
  <Words>500</Words>
  <Application>Microsoft Office PowerPoint</Application>
  <PresentationFormat>Szélesvásznú</PresentationFormat>
  <Paragraphs>167</Paragraphs>
  <Slides>15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Franklin Gothic Book</vt:lpstr>
      <vt:lpstr>Franklin Gothic Demi</vt:lpstr>
      <vt:lpstr>Benutzerdefiniert</vt:lpstr>
      <vt:lpstr>Salzburg, Privatgymnasium der  Herz-Jesu-Missionare</vt:lpstr>
      <vt:lpstr>Lelki programok a gimnáziumban</vt:lpstr>
      <vt:lpstr>Herz Jesu Missionare</vt:lpstr>
      <vt:lpstr>Az iskola és a rend</vt:lpstr>
      <vt:lpstr>Ministránsok</vt:lpstr>
      <vt:lpstr>Hittan oktatás</vt:lpstr>
      <vt:lpstr>Hittanóra, hittankönyv</vt:lpstr>
      <vt:lpstr>Tananyag</vt:lpstr>
      <vt:lpstr>Suchen und Fragen nach Gott</vt:lpstr>
      <vt:lpstr>Religionen und Weltanschauungen</vt:lpstr>
      <vt:lpstr>Heils- und Unheilserfahrungen</vt:lpstr>
      <vt:lpstr>Freiheit und Zwänge</vt:lpstr>
      <vt:lpstr>Kirche als Nachfolge Jesu</vt:lpstr>
      <vt:lpstr>Mensch, Welt und Kosmos</vt:lpstr>
      <vt:lpstr>Vielen Dank für die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Salzburg, Privatgymnasium der  Herz-Jesu-Missionare</dc:title>
  <dc:creator>Bernadett Bajusz</dc:creator>
  <cp:lastModifiedBy>Bernadett Bajusz</cp:lastModifiedBy>
  <cp:revision>14</cp:revision>
  <dcterms:created xsi:type="dcterms:W3CDTF">2024-06-08T12:05:24Z</dcterms:created>
  <dcterms:modified xsi:type="dcterms:W3CDTF">2024-06-20T12:25:19Z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